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theme/theme7.xml" ContentType="application/vnd.openxmlformats-officedocument.theme+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theme/theme10.xml" ContentType="application/vnd.openxmlformats-officedocument.theme+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theme/theme1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38"/>
  </p:notesMasterIdLst>
  <p:handoutMasterIdLst>
    <p:handoutMasterId r:id="rId39"/>
  </p:handoutMasterIdLst>
  <p:sldIdLst>
    <p:sldId id="792" r:id="rId19"/>
    <p:sldId id="793" r:id="rId20"/>
    <p:sldId id="794" r:id="rId21"/>
    <p:sldId id="795" r:id="rId22"/>
    <p:sldId id="796" r:id="rId23"/>
    <p:sldId id="798" r:id="rId24"/>
    <p:sldId id="799" r:id="rId25"/>
    <p:sldId id="804" r:id="rId26"/>
    <p:sldId id="805" r:id="rId27"/>
    <p:sldId id="803" r:id="rId28"/>
    <p:sldId id="806" r:id="rId29"/>
    <p:sldId id="807" r:id="rId30"/>
    <p:sldId id="808" r:id="rId31"/>
    <p:sldId id="809" r:id="rId32"/>
    <p:sldId id="810" r:id="rId33"/>
    <p:sldId id="801" r:id="rId34"/>
    <p:sldId id="791" r:id="rId35"/>
    <p:sldId id="815" r:id="rId36"/>
    <p:sldId id="802" r:id="rId3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3"/>
            <p14:sldId id="794"/>
            <p14:sldId id="795"/>
            <p14:sldId id="796"/>
            <p14:sldId id="798"/>
            <p14:sldId id="799"/>
            <p14:sldId id="804"/>
            <p14:sldId id="805"/>
            <p14:sldId id="803"/>
            <p14:sldId id="806"/>
            <p14:sldId id="807"/>
            <p14:sldId id="808"/>
            <p14:sldId id="809"/>
            <p14:sldId id="810"/>
            <p14:sldId id="801"/>
            <p14:sldId id="791"/>
            <p14:sldId id="815"/>
            <p14:sldId id="802"/>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803" autoAdjust="0"/>
  </p:normalViewPr>
  <p:slideViewPr>
    <p:cSldViewPr showGuides="1">
      <p:cViewPr varScale="1">
        <p:scale>
          <a:sx n="89" d="100"/>
          <a:sy n="89" d="100"/>
        </p:scale>
        <p:origin x="1310" y="77"/>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theme" Target="theme/theme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zal, Shahid1" userId="S::shahid.afzal1@usbank.com::41e43ff6-5501-4028-97ba-44abb60d6155" providerId="AD" clId="Web-{E6DC050D-11C2-4308-A10E-E9762372C894}"/>
    <pc:docChg chg="modSld">
      <pc:chgData name="Afzal, Shahid1" userId="S::shahid.afzal1@usbank.com::41e43ff6-5501-4028-97ba-44abb60d6155" providerId="AD" clId="Web-{E6DC050D-11C2-4308-A10E-E9762372C894}" dt="2018-06-12T18:46:31.632" v="1" actId="20577"/>
      <pc:docMkLst>
        <pc:docMk/>
      </pc:docMkLst>
      <pc:sldChg chg="modSp">
        <pc:chgData name="Afzal, Shahid1" userId="S::shahid.afzal1@usbank.com::41e43ff6-5501-4028-97ba-44abb60d6155" providerId="AD" clId="Web-{E6DC050D-11C2-4308-A10E-E9762372C894}" dt="2018-06-12T18:46:31.632" v="1" actId="20577"/>
        <pc:sldMkLst>
          <pc:docMk/>
          <pc:sldMk cId="378162162" sldId="792"/>
        </pc:sldMkLst>
        <pc:spChg chg="mod">
          <ac:chgData name="Afzal, Shahid1" userId="S::shahid.afzal1@usbank.com::41e43ff6-5501-4028-97ba-44abb60d6155" providerId="AD" clId="Web-{E6DC050D-11C2-4308-A10E-E9762372C894}" dt="2018-06-12T18:46:31.632" v="1" actId="20577"/>
          <ac:spMkLst>
            <pc:docMk/>
            <pc:sldMk cId="378162162" sldId="792"/>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7/31/2018</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7/31/2018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a:t>
            </a:r>
            <a:r>
              <a:rPr lang="en-US" b="0" baseline="0" smtClean="0">
                <a:solidFill>
                  <a:srgbClr val="FF0000"/>
                </a:solidFill>
              </a:rPr>
              <a:t>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17</a:t>
            </a:fld>
            <a:endParaRPr lang="en-US" dirty="0"/>
          </a:p>
        </p:txBody>
      </p:sp>
    </p:spTree>
    <p:extLst>
      <p:ext uri="{BB962C8B-B14F-4D97-AF65-F5344CB8AC3E}">
        <p14:creationId xmlns:p14="http://schemas.microsoft.com/office/powerpoint/2010/main" val="33817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18</a:t>
            </a:fld>
            <a:endParaRPr lang="en-US" dirty="0"/>
          </a:p>
        </p:txBody>
      </p:sp>
    </p:spTree>
    <p:extLst>
      <p:ext uri="{BB962C8B-B14F-4D97-AF65-F5344CB8AC3E}">
        <p14:creationId xmlns:p14="http://schemas.microsoft.com/office/powerpoint/2010/main" val="391333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19</a:t>
            </a:fld>
            <a:endParaRPr lang="en-US" dirty="0"/>
          </a:p>
        </p:txBody>
      </p:sp>
    </p:spTree>
    <p:extLst>
      <p:ext uri="{BB962C8B-B14F-4D97-AF65-F5344CB8AC3E}">
        <p14:creationId xmlns:p14="http://schemas.microsoft.com/office/powerpoint/2010/main" val="184434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22167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p:cNvSpPr>
            <a:spLocks noGrp="1"/>
          </p:cNvSpPr>
          <p:nvPr>
            <p:ph type="sldNum" sz="quarter" idx="10"/>
          </p:nvPr>
        </p:nvSpPr>
        <p:spPr/>
        <p:txBody>
          <a:bodyPr/>
          <a:lstStyle/>
          <a:p>
            <a:fld id="{13F005EB-22FB-4FDC-8C6B-5A1CCF96C6D1}" type="slidenum">
              <a:rPr lang="en-US" smtClean="0"/>
              <a:t>3</a:t>
            </a:fld>
            <a:endParaRPr lang="en-US" dirty="0"/>
          </a:p>
        </p:txBody>
      </p:sp>
    </p:spTree>
    <p:extLst>
      <p:ext uri="{BB962C8B-B14F-4D97-AF65-F5344CB8AC3E}">
        <p14:creationId xmlns:p14="http://schemas.microsoft.com/office/powerpoint/2010/main" val="191650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Even though TOS folks routinely support the implementation of solution ideas, they can also have ideas of their own to improve how they deliver, support, etc.</a:t>
            </a:r>
          </a:p>
          <a:p>
            <a:pPr lvl="1"/>
            <a:r>
              <a:rPr lang="en-US" dirty="0"/>
              <a:t>- They will ask their manager or someone else they know who might be able to point them in the right direction.</a:t>
            </a:r>
          </a:p>
          <a:p>
            <a:pPr lvl="1"/>
            <a:r>
              <a:rPr lang="en-US" dirty="0"/>
              <a:t>- They may submit a request via some BL specific process whereby it’s not managed well and therefore doesn’t provide timely responses.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We know all of this based on our survey synthesis.</a:t>
            </a:r>
          </a:p>
        </p:txBody>
      </p:sp>
      <p:sp>
        <p:nvSpPr>
          <p:cNvPr id="4" name="Slide Number Placeholder 3"/>
          <p:cNvSpPr>
            <a:spLocks noGrp="1"/>
          </p:cNvSpPr>
          <p:nvPr>
            <p:ph type="sldNum" sz="quarter" idx="10"/>
          </p:nvPr>
        </p:nvSpPr>
        <p:spPr/>
        <p:txBody>
          <a:bodyPr/>
          <a:lstStyle/>
          <a:p>
            <a:fld id="{13F005EB-22FB-4FDC-8C6B-5A1CCF96C6D1}" type="slidenum">
              <a:rPr lang="en-US" smtClean="0"/>
              <a:t>4</a:t>
            </a:fld>
            <a:endParaRPr lang="en-US" dirty="0"/>
          </a:p>
        </p:txBody>
      </p:sp>
    </p:spTree>
    <p:extLst>
      <p:ext uri="{BB962C8B-B14F-4D97-AF65-F5344CB8AC3E}">
        <p14:creationId xmlns:p14="http://schemas.microsoft.com/office/powerpoint/2010/main" val="122388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6</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7</a:t>
            </a:fld>
            <a:endParaRPr lang="en-US" dirty="0"/>
          </a:p>
        </p:txBody>
      </p:sp>
    </p:spTree>
    <p:extLst>
      <p:ext uri="{BB962C8B-B14F-4D97-AF65-F5344CB8AC3E}">
        <p14:creationId xmlns:p14="http://schemas.microsoft.com/office/powerpoint/2010/main" val="1718431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20051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16</a:t>
            </a:fld>
            <a:endParaRPr lang="en-US" dirty="0"/>
          </a:p>
        </p:txBody>
      </p:sp>
    </p:spTree>
    <p:extLst>
      <p:ext uri="{BB962C8B-B14F-4D97-AF65-F5344CB8AC3E}">
        <p14:creationId xmlns:p14="http://schemas.microsoft.com/office/powerpoint/2010/main" val="2369355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1043824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3.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4.png"/><Relationship Id="rId4" Type="http://schemas.openxmlformats.org/officeDocument/2006/relationships/slideLayout" Target="../slideLayouts/slideLayout58.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6" Type="http://schemas.openxmlformats.org/officeDocument/2006/relationships/image" Target="../media/image3.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heme" Target="../theme/theme14.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theme" Target="../theme/theme15.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theme" Target="../theme/theme3.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99" r:id="rId1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gif"/><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838200" y="2525714"/>
            <a:ext cx="7696200" cy="598486"/>
          </a:xfrm>
        </p:spPr>
        <p:txBody>
          <a:bodyPr/>
          <a:lstStyle/>
          <a:p>
            <a:r>
              <a:rPr lang="en-US" i="1" dirty="0"/>
              <a:t>Bringing collaboration to the forefront</a:t>
            </a:r>
          </a:p>
        </p:txBody>
      </p:sp>
      <p:sp>
        <p:nvSpPr>
          <p:cNvPr id="3" name="Title 2"/>
          <p:cNvSpPr>
            <a:spLocks noGrp="1"/>
          </p:cNvSpPr>
          <p:nvPr>
            <p:ph type="title"/>
          </p:nvPr>
        </p:nvSpPr>
        <p:spPr>
          <a:xfrm>
            <a:off x="609600" y="1981200"/>
            <a:ext cx="5562600" cy="508210"/>
          </a:xfrm>
        </p:spPr>
        <p:txBody>
          <a:bodyPr>
            <a:normAutofit fontScale="90000"/>
          </a:bodyPr>
          <a:lstStyle/>
          <a:p>
            <a:r>
              <a:rPr lang="en-US" dirty="0"/>
              <a:t>Business to Technology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Ziad Asim,</a:t>
            </a:r>
          </a:p>
          <a:p>
            <a:r>
              <a:rPr lang="en-US" dirty="0" err="1">
                <a:solidFill>
                  <a:srgbClr val="FF9300"/>
                </a:solidFill>
              </a:rPr>
              <a:t>Shahid</a:t>
            </a:r>
            <a:r>
              <a:rPr lang="en-US" dirty="0">
                <a:solidFill>
                  <a:srgbClr val="FF9300"/>
                </a:solidFill>
              </a:rPr>
              <a:t> Afzal, Jason Gregory</a:t>
            </a:r>
          </a:p>
        </p:txBody>
      </p:sp>
    </p:spTree>
    <p:extLst>
      <p:ext uri="{BB962C8B-B14F-4D97-AF65-F5344CB8AC3E}">
        <p14:creationId xmlns:p14="http://schemas.microsoft.com/office/powerpoint/2010/main" val="378162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31095"/>
            <a:ext cx="8172450" cy="860991"/>
          </a:xfrm>
        </p:spPr>
        <p:txBody>
          <a:bodyPr>
            <a:normAutofit/>
          </a:bodyPr>
          <a:lstStyle/>
          <a:p>
            <a:r>
              <a:rPr lang="en-US" dirty="0" smtClean="0"/>
              <a:t>One Bridge - from Business to Technology</a:t>
            </a:r>
            <a:br>
              <a:rPr lang="en-US" dirty="0" smtClean="0"/>
            </a:br>
            <a:r>
              <a:rPr lang="en-US" sz="1500" i="1" dirty="0"/>
              <a:t>The only place you need to go for turning ideas or problems into future possibilities.</a:t>
            </a:r>
            <a:endParaRPr lang="en-US" sz="1500"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435385" y="2647271"/>
            <a:ext cx="3856754" cy="1952482"/>
          </a:xfrm>
        </p:spPr>
      </p:pic>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1" y="2869152"/>
            <a:ext cx="748325" cy="9354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939864"/>
            <a:ext cx="683039" cy="741761"/>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59706"/>
            <a:ext cx="314387" cy="331952"/>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60974" y="4681625"/>
            <a:ext cx="299525" cy="249604"/>
          </a:xfrm>
          <a:prstGeom prst="rect">
            <a:avLst/>
          </a:prstGeom>
        </p:spPr>
      </p:pic>
      <p:sp>
        <p:nvSpPr>
          <p:cNvPr id="18" name="Right Arrow 17"/>
          <p:cNvSpPr/>
          <p:nvPr/>
        </p:nvSpPr>
        <p:spPr>
          <a:xfrm>
            <a:off x="860974" y="3590840"/>
            <a:ext cx="664190"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20590" y="4168993"/>
            <a:ext cx="2314698" cy="109057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1358" y="2006216"/>
            <a:ext cx="1402493" cy="1402493"/>
          </a:xfrm>
          <a:prstGeom prst="rect">
            <a:avLst/>
          </a:prstGeom>
        </p:spPr>
      </p:pic>
      <p:sp>
        <p:nvSpPr>
          <p:cNvPr id="21" name="Down Arrow 20"/>
          <p:cNvSpPr/>
          <p:nvPr/>
        </p:nvSpPr>
        <p:spPr>
          <a:xfrm rot="13408601">
            <a:off x="5428199" y="3552058"/>
            <a:ext cx="375557" cy="608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ight Arrow 21"/>
          <p:cNvSpPr/>
          <p:nvPr/>
        </p:nvSpPr>
        <p:spPr>
          <a:xfrm>
            <a:off x="6863093" y="3483303"/>
            <a:ext cx="638748" cy="393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33071" y="3068326"/>
            <a:ext cx="1371600" cy="1371600"/>
          </a:xfrm>
          <a:prstGeom prst="rect">
            <a:avLst/>
          </a:prstGeom>
        </p:spPr>
      </p:pic>
      <p:sp>
        <p:nvSpPr>
          <p:cNvPr id="25" name="TextBox 24"/>
          <p:cNvSpPr txBox="1"/>
          <p:nvPr/>
        </p:nvSpPr>
        <p:spPr>
          <a:xfrm>
            <a:off x="5752349" y="3293293"/>
            <a:ext cx="1393787" cy="415498"/>
          </a:xfrm>
          <a:prstGeom prst="rect">
            <a:avLst/>
          </a:prstGeom>
          <a:noFill/>
        </p:spPr>
        <p:txBody>
          <a:bodyPr wrap="square" rtlCol="0">
            <a:spAutoFit/>
          </a:bodyPr>
          <a:lstStyle/>
          <a:p>
            <a:r>
              <a:rPr lang="en-US" sz="1050" dirty="0"/>
              <a:t>Idea / Problem Home</a:t>
            </a:r>
          </a:p>
        </p:txBody>
      </p:sp>
    </p:spTree>
    <p:extLst>
      <p:ext uri="{BB962C8B-B14F-4D97-AF65-F5344CB8AC3E}">
        <p14:creationId xmlns:p14="http://schemas.microsoft.com/office/powerpoint/2010/main" val="1787184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smtClean="0"/>
              <a:t>Leadership Buy in: </a:t>
            </a:r>
            <a:r>
              <a:rPr lang="en-US" sz="1300" dirty="0" smtClean="0"/>
              <a:t>US Bank initiative inviting business lines leadership to submit business issues.</a:t>
            </a:r>
            <a:endParaRPr lang="en-US" sz="1300"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939800" y="987056"/>
            <a:ext cx="7289800" cy="4880344"/>
          </a:xfrm>
        </p:spPr>
      </p:pic>
    </p:spTree>
    <p:extLst>
      <p:ext uri="{BB962C8B-B14F-4D97-AF65-F5344CB8AC3E}">
        <p14:creationId xmlns:p14="http://schemas.microsoft.com/office/powerpoint/2010/main" val="89592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a:bodyPr>
          <a:lstStyle/>
          <a:p>
            <a:r>
              <a:rPr lang="en-US" dirty="0" smtClean="0"/>
              <a:t>Submit Business Issue: </a:t>
            </a:r>
            <a:r>
              <a:rPr lang="en-US" sz="1300" dirty="0" smtClean="0"/>
              <a:t>Business issue description, attachments. </a:t>
            </a:r>
            <a:endParaRPr lang="en-US" sz="1300"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863600" y="1219200"/>
            <a:ext cx="7366000" cy="4603750"/>
          </a:xfrm>
        </p:spPr>
      </p:pic>
    </p:spTree>
    <p:extLst>
      <p:ext uri="{BB962C8B-B14F-4D97-AF65-F5344CB8AC3E}">
        <p14:creationId xmlns:p14="http://schemas.microsoft.com/office/powerpoint/2010/main" val="61255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smtClean="0"/>
              <a:t>Collaboration: </a:t>
            </a:r>
            <a:r>
              <a:rPr lang="en-US" sz="1300" dirty="0" smtClean="0"/>
              <a:t>Collaboration on business issue between business users, COE, leadership.</a:t>
            </a:r>
            <a:endParaRPr lang="en-US" sz="1300"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77240" y="990600"/>
            <a:ext cx="7680960" cy="4800600"/>
          </a:xfrm>
        </p:spPr>
      </p:pic>
    </p:spTree>
    <p:extLst>
      <p:ext uri="{BB962C8B-B14F-4D97-AF65-F5344CB8AC3E}">
        <p14:creationId xmlns:p14="http://schemas.microsoft.com/office/powerpoint/2010/main" val="2826837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smtClean="0"/>
              <a:t>Move on to Ideation: </a:t>
            </a:r>
            <a:r>
              <a:rPr lang="en-US" sz="1300" dirty="0" smtClean="0"/>
              <a:t>Business issues will be posted as business Challenges in </a:t>
            </a:r>
            <a:r>
              <a:rPr lang="en-US" sz="1300" dirty="0" err="1" smtClean="0"/>
              <a:t>Ideaplace</a:t>
            </a:r>
            <a:r>
              <a:rPr lang="en-US" sz="1300" dirty="0" smtClean="0"/>
              <a:t> Or Bright Ideas Or </a:t>
            </a:r>
            <a:r>
              <a:rPr lang="en-US" sz="1300" dirty="0" err="1" smtClean="0"/>
              <a:t>CapEx</a:t>
            </a:r>
            <a:r>
              <a:rPr lang="en-US" sz="1300" dirty="0" smtClean="0"/>
              <a:t> committee can take over.</a:t>
            </a:r>
            <a:endParaRPr lang="en-US" sz="1300"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31520" y="914400"/>
            <a:ext cx="7802880" cy="4876800"/>
          </a:xfrm>
        </p:spPr>
      </p:pic>
    </p:spTree>
    <p:extLst>
      <p:ext uri="{BB962C8B-B14F-4D97-AF65-F5344CB8AC3E}">
        <p14:creationId xmlns:p14="http://schemas.microsoft.com/office/powerpoint/2010/main" val="2589680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smtClean="0"/>
              <a:t>Ideas/Solutions for Business Challenge: </a:t>
            </a:r>
            <a:r>
              <a:rPr lang="en-US" sz="1300" dirty="0" smtClean="0"/>
              <a:t>Several ideas/ solutions can be posted by innovation groups/ TOS teams to solve business issue/challenge.</a:t>
            </a:r>
            <a:endParaRPr lang="en-US" sz="1300"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2000" y="962025"/>
            <a:ext cx="7726680" cy="4829175"/>
          </a:xfrm>
        </p:spPr>
      </p:pic>
    </p:spTree>
    <p:extLst>
      <p:ext uri="{BB962C8B-B14F-4D97-AF65-F5344CB8AC3E}">
        <p14:creationId xmlns:p14="http://schemas.microsoft.com/office/powerpoint/2010/main" val="2372101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smtClean="0"/>
              <a:t>Value Propositions</a:t>
            </a:r>
            <a:endParaRPr lang="en-US" dirty="0"/>
          </a:p>
        </p:txBody>
      </p:sp>
      <p:sp>
        <p:nvSpPr>
          <p:cNvPr id="3" name="Content Placeholder 2"/>
          <p:cNvSpPr>
            <a:spLocks noGrp="1"/>
          </p:cNvSpPr>
          <p:nvPr>
            <p:ph idx="1"/>
          </p:nvPr>
        </p:nvSpPr>
        <p:spPr>
          <a:xfrm>
            <a:off x="457200" y="1371600"/>
            <a:ext cx="8305800" cy="4571999"/>
          </a:xfrm>
        </p:spPr>
        <p:txBody>
          <a:bodyPr/>
          <a:lstStyle/>
          <a:p>
            <a:r>
              <a:rPr lang="en-US" b="1" dirty="0" smtClean="0"/>
              <a:t>Streamlines process and Invites collaboration on business issues </a:t>
            </a:r>
          </a:p>
          <a:p>
            <a:r>
              <a:rPr lang="en-US" b="1" dirty="0" smtClean="0"/>
              <a:t>Makes </a:t>
            </a:r>
            <a:r>
              <a:rPr lang="en-US" b="1" dirty="0"/>
              <a:t>our job </a:t>
            </a:r>
            <a:r>
              <a:rPr lang="en-US" b="1" dirty="0" smtClean="0"/>
              <a:t>easier</a:t>
            </a:r>
            <a:r>
              <a:rPr lang="en-US" b="1" dirty="0"/>
              <a:t> </a:t>
            </a:r>
            <a:r>
              <a:rPr lang="en-US" b="1" dirty="0" smtClean="0"/>
              <a:t>and simpler.</a:t>
            </a:r>
          </a:p>
          <a:p>
            <a:r>
              <a:rPr lang="en-US" b="1" dirty="0" smtClean="0"/>
              <a:t>Better experience for our customers.</a:t>
            </a:r>
          </a:p>
          <a:p>
            <a:r>
              <a:rPr lang="en-US" b="1" dirty="0" smtClean="0"/>
              <a:t>One </a:t>
            </a:r>
            <a:r>
              <a:rPr lang="en-US" b="1" dirty="0"/>
              <a:t>S</a:t>
            </a:r>
            <a:r>
              <a:rPr lang="en-US" b="1" dirty="0" smtClean="0"/>
              <a:t>top </a:t>
            </a:r>
            <a:r>
              <a:rPr lang="en-US" b="1" dirty="0"/>
              <a:t>S</a:t>
            </a:r>
            <a:r>
              <a:rPr lang="en-US" b="1" dirty="0" smtClean="0"/>
              <a:t>hop for business processes information and to </a:t>
            </a:r>
            <a:r>
              <a:rPr lang="en-US" b="1" dirty="0"/>
              <a:t>solve business issues</a:t>
            </a:r>
            <a:endParaRPr lang="en-US" b="1" dirty="0" smtClean="0"/>
          </a:p>
          <a:p>
            <a:r>
              <a:rPr lang="en-US" b="1" dirty="0"/>
              <a:t>P</a:t>
            </a:r>
            <a:r>
              <a:rPr lang="en-US" b="1" dirty="0" smtClean="0"/>
              <a:t>owerful combo of domain expert and technical people.</a:t>
            </a:r>
          </a:p>
          <a:p>
            <a:r>
              <a:rPr lang="en-US" b="1" dirty="0" smtClean="0"/>
              <a:t>One Bank</a:t>
            </a:r>
          </a:p>
          <a:p>
            <a:r>
              <a:rPr lang="en-US" b="1" dirty="0" smtClean="0"/>
              <a:t>Improves Efficiency</a:t>
            </a:r>
          </a:p>
          <a:p>
            <a:r>
              <a:rPr lang="en-US" b="1" dirty="0" smtClean="0"/>
              <a:t>Increases Revenue</a:t>
            </a:r>
          </a:p>
          <a:p>
            <a:endParaRPr lang="en-US" dirty="0" smtClean="0"/>
          </a:p>
        </p:txBody>
      </p:sp>
      <p:sp>
        <p:nvSpPr>
          <p:cNvPr id="4" name="Text Placeholder 3"/>
          <p:cNvSpPr>
            <a:spLocks noGrp="1"/>
          </p:cNvSpPr>
          <p:nvPr>
            <p:ph type="body" idx="10"/>
          </p:nvPr>
        </p:nvSpPr>
        <p:spPr>
          <a:xfrm>
            <a:off x="457200" y="579438"/>
            <a:ext cx="8229600" cy="639762"/>
          </a:xfrm>
        </p:spPr>
        <p:txBody>
          <a:bodyPr/>
          <a:lstStyle/>
          <a:p>
            <a:r>
              <a:rPr lang="en-US" dirty="0" smtClean="0"/>
              <a:t>Simplify </a:t>
            </a:r>
            <a:r>
              <a:rPr lang="en-US" dirty="0"/>
              <a:t>your job. </a:t>
            </a:r>
            <a:r>
              <a:rPr lang="en-US" dirty="0" smtClean="0"/>
              <a:t>Increases </a:t>
            </a:r>
            <a:r>
              <a:rPr lang="en-US" dirty="0"/>
              <a:t>E</a:t>
            </a:r>
            <a:r>
              <a:rPr lang="en-US" dirty="0" smtClean="0"/>
              <a:t>fficiency.</a:t>
            </a:r>
            <a:endParaRPr lang="en-US" dirty="0"/>
          </a:p>
        </p:txBody>
      </p:sp>
    </p:spTree>
    <p:extLst>
      <p:ext uri="{BB962C8B-B14F-4D97-AF65-F5344CB8AC3E}">
        <p14:creationId xmlns:p14="http://schemas.microsoft.com/office/powerpoint/2010/main" val="2058193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0"/>
          </p:nvPr>
        </p:nvSpPr>
        <p:spPr>
          <a:xfrm>
            <a:off x="3352800" y="2144714"/>
            <a:ext cx="5334000" cy="674686"/>
          </a:xfrm>
        </p:spPr>
        <p:txBody>
          <a:bodyPr/>
          <a:lstStyle/>
          <a:p>
            <a:r>
              <a:rPr lang="en-US" dirty="0" smtClean="0"/>
              <a:t>Future of Innovation. </a:t>
            </a:r>
            <a:r>
              <a:rPr lang="en-US" dirty="0"/>
              <a:t>. .</a:t>
            </a:r>
          </a:p>
        </p:txBody>
      </p:sp>
      <p:sp>
        <p:nvSpPr>
          <p:cNvPr id="3" name="Title 2"/>
          <p:cNvSpPr>
            <a:spLocks noGrp="1"/>
          </p:cNvSpPr>
          <p:nvPr>
            <p:ph type="title"/>
          </p:nvPr>
        </p:nvSpPr>
        <p:spPr>
          <a:xfrm>
            <a:off x="3352800" y="1179304"/>
            <a:ext cx="5334000" cy="982662"/>
          </a:xfrm>
        </p:spPr>
        <p:txBody>
          <a:bodyPr/>
          <a:lstStyle/>
          <a:p>
            <a:r>
              <a:rPr lang="en-US" dirty="0"/>
              <a:t>NEXT STEPS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1600" y="2057400"/>
            <a:ext cx="1600200" cy="619972"/>
          </a:xfrm>
          <a:prstGeom prst="rect">
            <a:avLst/>
          </a:prstGeom>
        </p:spPr>
      </p:pic>
      <p:sp>
        <p:nvSpPr>
          <p:cNvPr id="4" name="TextBox 3"/>
          <p:cNvSpPr txBox="1"/>
          <p:nvPr/>
        </p:nvSpPr>
        <p:spPr>
          <a:xfrm>
            <a:off x="3352800" y="2677372"/>
            <a:ext cx="5334000" cy="3416320"/>
          </a:xfrm>
          <a:prstGeom prst="rect">
            <a:avLst/>
          </a:prstGeom>
          <a:noFill/>
        </p:spPr>
        <p:txBody>
          <a:bodyPr wrap="square" rtlCol="0">
            <a:spAutoFit/>
          </a:bodyPr>
          <a:lstStyle/>
          <a:p>
            <a:r>
              <a:rPr lang="en-US" dirty="0" smtClean="0"/>
              <a:t>Phase1</a:t>
            </a:r>
          </a:p>
          <a:p>
            <a:pPr marL="285750" indent="-285750">
              <a:buFont typeface="Arial" panose="020B0604020202020204" pitchFamily="34" charset="0"/>
              <a:buChar char="•"/>
            </a:pPr>
            <a:r>
              <a:rPr lang="en-US" dirty="0" smtClean="0"/>
              <a:t>Exploit </a:t>
            </a:r>
            <a:r>
              <a:rPr lang="en-US" dirty="0"/>
              <a:t>all resources to learn more about existing solutions (pros/cons to each)</a:t>
            </a:r>
          </a:p>
          <a:p>
            <a:pPr marL="285750" indent="-285750">
              <a:buFont typeface="Arial" panose="020B0604020202020204" pitchFamily="34" charset="0"/>
              <a:buChar char="•"/>
            </a:pPr>
            <a:r>
              <a:rPr lang="en-US" dirty="0" smtClean="0"/>
              <a:t>Will partner with IdeaPlace </a:t>
            </a:r>
            <a:r>
              <a:rPr lang="en-US" dirty="0"/>
              <a:t>and with functional prototype at hand </a:t>
            </a:r>
            <a:r>
              <a:rPr lang="en-US" dirty="0" smtClean="0"/>
              <a:t>will do more of primary research/interviews.</a:t>
            </a:r>
            <a:endParaRPr lang="en-US" dirty="0"/>
          </a:p>
          <a:p>
            <a:pPr marL="285750" indent="-285750">
              <a:buFont typeface="Arial" panose="020B0604020202020204" pitchFamily="34" charset="0"/>
              <a:buChar char="•"/>
            </a:pPr>
            <a:r>
              <a:rPr lang="en-US" dirty="0" smtClean="0"/>
              <a:t>Focus on three business lines Wealth Management, Investment Services, WM TOS</a:t>
            </a:r>
          </a:p>
          <a:p>
            <a:r>
              <a:rPr lang="en-US" dirty="0" smtClean="0"/>
              <a:t>Phase 2</a:t>
            </a:r>
          </a:p>
          <a:p>
            <a:pPr marL="285750" indent="-285750">
              <a:buFont typeface="Arial" panose="020B0604020202020204" pitchFamily="34" charset="0"/>
              <a:buChar char="•"/>
            </a:pPr>
            <a:r>
              <a:rPr lang="en-US" dirty="0" smtClean="0"/>
              <a:t>Further improve the integration between One Bridge and other ideating tools.</a:t>
            </a:r>
          </a:p>
          <a:p>
            <a:pPr marL="285750" indent="-285750">
              <a:buFont typeface="Arial" panose="020B0604020202020204" pitchFamily="34" charset="0"/>
              <a:buChar char="•"/>
            </a:pPr>
            <a:r>
              <a:rPr lang="en-US" dirty="0" smtClean="0"/>
              <a:t>Add other business lines to the platform.</a:t>
            </a:r>
            <a:endParaRPr lang="en-US" dirty="0"/>
          </a:p>
        </p:txBody>
      </p:sp>
    </p:spTree>
    <p:extLst>
      <p:ext uri="{BB962C8B-B14F-4D97-AF65-F5344CB8AC3E}">
        <p14:creationId xmlns:p14="http://schemas.microsoft.com/office/powerpoint/2010/main" val="476358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smtClean="0"/>
              <a:t>Lessons Learned</a:t>
            </a:r>
            <a:endParaRPr lang="en-US" dirty="0"/>
          </a:p>
        </p:txBody>
      </p:sp>
      <p:sp>
        <p:nvSpPr>
          <p:cNvPr id="3" name="Content Placeholder 2"/>
          <p:cNvSpPr>
            <a:spLocks noGrp="1"/>
          </p:cNvSpPr>
          <p:nvPr>
            <p:ph idx="1"/>
          </p:nvPr>
        </p:nvSpPr>
        <p:spPr>
          <a:xfrm>
            <a:off x="457200" y="1371600"/>
            <a:ext cx="8229600" cy="4571999"/>
          </a:xfrm>
        </p:spPr>
        <p:txBody>
          <a:bodyPr/>
          <a:lstStyle/>
          <a:p>
            <a:r>
              <a:rPr lang="en-US" b="1" dirty="0" smtClean="0"/>
              <a:t>Learned to always test our theory and hunch.</a:t>
            </a:r>
          </a:p>
          <a:p>
            <a:r>
              <a:rPr lang="en-US" b="1" dirty="0" smtClean="0"/>
              <a:t>Improved experimentation/ interview techniques.</a:t>
            </a:r>
          </a:p>
          <a:p>
            <a:r>
              <a:rPr lang="en-US" b="1" dirty="0"/>
              <a:t>Met new people. </a:t>
            </a:r>
            <a:endParaRPr lang="en-US" b="1" dirty="0" smtClean="0"/>
          </a:p>
          <a:p>
            <a:r>
              <a:rPr lang="en-US" b="1" dirty="0" smtClean="0"/>
              <a:t>Learned great tools like </a:t>
            </a:r>
            <a:r>
              <a:rPr lang="en-US" b="1" dirty="0" err="1" smtClean="0"/>
              <a:t>IdeaPlace</a:t>
            </a:r>
            <a:r>
              <a:rPr lang="en-US" b="1" dirty="0" smtClean="0"/>
              <a:t>, Yammer, </a:t>
            </a:r>
            <a:r>
              <a:rPr lang="en-US" b="1" dirty="0" err="1" smtClean="0"/>
              <a:t>InVision</a:t>
            </a:r>
            <a:r>
              <a:rPr lang="en-US" b="1" dirty="0" smtClean="0"/>
              <a:t>.</a:t>
            </a:r>
          </a:p>
          <a:p>
            <a:r>
              <a:rPr lang="en-US" b="1" dirty="0" smtClean="0"/>
              <a:t>Increased skillset through great workshops; Design </a:t>
            </a:r>
            <a:r>
              <a:rPr lang="en-US" b="1" dirty="0" err="1" smtClean="0"/>
              <a:t>Worskhop</a:t>
            </a:r>
            <a:r>
              <a:rPr lang="en-US" b="1" dirty="0" smtClean="0"/>
              <a:t>, Customer Empathy Map, Primary/Secondary Research, Journey Maps, Story Telling.</a:t>
            </a:r>
          </a:p>
          <a:p>
            <a:r>
              <a:rPr lang="en-US" b="1" dirty="0" smtClean="0"/>
              <a:t>IIR is awesome.</a:t>
            </a:r>
          </a:p>
          <a:p>
            <a:endParaRPr lang="en-US" dirty="0" smtClean="0"/>
          </a:p>
        </p:txBody>
      </p:sp>
      <p:sp>
        <p:nvSpPr>
          <p:cNvPr id="4" name="Text Placeholder 3"/>
          <p:cNvSpPr>
            <a:spLocks noGrp="1"/>
          </p:cNvSpPr>
          <p:nvPr>
            <p:ph type="body" idx="10"/>
          </p:nvPr>
        </p:nvSpPr>
        <p:spPr>
          <a:xfrm>
            <a:off x="457200" y="579438"/>
            <a:ext cx="8229600" cy="639762"/>
          </a:xfrm>
        </p:spPr>
        <p:txBody>
          <a:bodyPr/>
          <a:lstStyle/>
          <a:p>
            <a:r>
              <a:rPr lang="en-US" dirty="0" smtClean="0"/>
              <a:t>We learned a lot through this awesome IIR journey. </a:t>
            </a:r>
            <a:endParaRPr lang="en-US" dirty="0"/>
          </a:p>
        </p:txBody>
      </p:sp>
    </p:spTree>
    <p:extLst>
      <p:ext uri="{BB962C8B-B14F-4D97-AF65-F5344CB8AC3E}">
        <p14:creationId xmlns:p14="http://schemas.microsoft.com/office/powerpoint/2010/main" val="3606506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457200" y="579438"/>
            <a:ext cx="8229600" cy="639762"/>
          </a:xfrm>
        </p:spPr>
        <p:txBody>
          <a:bodyPr/>
          <a:lstStyle/>
          <a:p>
            <a:pPr algn="ctr"/>
            <a:r>
              <a:rPr lang="en-US" dirty="0" smtClean="0"/>
              <a:t>Let’s collaborate</a:t>
            </a:r>
            <a:r>
              <a:rPr lang="en-US" dirty="0" smtClean="0"/>
              <a:t>. Thank you.</a:t>
            </a:r>
            <a:endParaRPr lang="en-US" dirty="0"/>
          </a:p>
        </p:txBody>
      </p:sp>
      <p:sp>
        <p:nvSpPr>
          <p:cNvPr id="3" name="Content Placeholder 2"/>
          <p:cNvSpPr>
            <a:spLocks noGrp="1"/>
          </p:cNvSpPr>
          <p:nvPr>
            <p:ph idx="1"/>
          </p:nvPr>
        </p:nvSpPr>
        <p:spPr/>
        <p:txBody>
          <a:bodyPr/>
          <a:lstStyle/>
          <a:p>
            <a:pPr marL="9144" indent="0" algn="ctr">
              <a:buNone/>
            </a:pPr>
            <a:r>
              <a:rPr lang="en-US" sz="7200" dirty="0" smtClean="0">
                <a:solidFill>
                  <a:schemeClr val="accent1"/>
                </a:solidFill>
              </a:rPr>
              <a:t>Questions</a:t>
            </a:r>
            <a:endParaRPr lang="en-US" sz="7200" dirty="0">
              <a:solidFill>
                <a:schemeClr val="accent1"/>
              </a:solidFill>
            </a:endParaRPr>
          </a:p>
        </p:txBody>
      </p:sp>
    </p:spTree>
    <p:extLst>
      <p:ext uri="{BB962C8B-B14F-4D97-AF65-F5344CB8AC3E}">
        <p14:creationId xmlns:p14="http://schemas.microsoft.com/office/powerpoint/2010/main" val="2349643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Crowded House Innovators</a:t>
            </a:r>
          </a:p>
        </p:txBody>
      </p:sp>
      <p:pic>
        <p:nvPicPr>
          <p:cNvPr id="17" name="Picture Placeholder 16"/>
          <p:cNvPicPr>
            <a:picLocks noGrp="1" noChangeAspect="1"/>
          </p:cNvPicPr>
          <p:nvPr>
            <p:ph type="pic" sz="quarter" idx="18"/>
          </p:nvPr>
        </p:nvPicPr>
        <p:blipFill>
          <a:blip r:embed="rId3" cstate="screen">
            <a:extLst>
              <a:ext uri="{28A0092B-C50C-407E-A947-70E740481C1C}">
                <a14:useLocalDpi xmlns:a14="http://schemas.microsoft.com/office/drawing/2010/main" val="0"/>
              </a:ext>
            </a:extLst>
          </a:blip>
          <a:srcRect t="6291" b="6291"/>
          <a:stretch>
            <a:fillRect/>
          </a:stretch>
        </p:blipFill>
        <p:spPr>
          <a:xfrm>
            <a:off x="457200" y="990600"/>
            <a:ext cx="1106488" cy="1087438"/>
          </a:xfrm>
        </p:spPr>
      </p:pic>
      <p:pic>
        <p:nvPicPr>
          <p:cNvPr id="20" name="Picture Placeholder 19"/>
          <p:cNvPicPr>
            <a:picLocks noGrp="1" noChangeAspect="1"/>
          </p:cNvPicPr>
          <p:nvPr>
            <p:ph type="pic" sz="quarter" idx="19"/>
          </p:nvPr>
        </p:nvPicPr>
        <p:blipFill>
          <a:blip r:embed="rId4" cstate="screen">
            <a:extLst>
              <a:ext uri="{28A0092B-C50C-407E-A947-70E740481C1C}">
                <a14:useLocalDpi xmlns:a14="http://schemas.microsoft.com/office/drawing/2010/main" val="0"/>
              </a:ext>
            </a:extLst>
          </a:blip>
          <a:srcRect t="3455" b="3455"/>
          <a:stretch>
            <a:fillRect/>
          </a:stretch>
        </p:blipFill>
        <p:spPr>
          <a:xfrm>
            <a:off x="457200" y="2184400"/>
            <a:ext cx="1106488" cy="1087438"/>
          </a:xfrm>
        </p:spPr>
      </p:pic>
      <p:pic>
        <p:nvPicPr>
          <p:cNvPr id="21" name="Picture Placeholder 20"/>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861" b="861"/>
          <a:stretch>
            <a:fillRect/>
          </a:stretch>
        </p:blipFill>
        <p:spPr>
          <a:xfrm>
            <a:off x="457200" y="3378200"/>
            <a:ext cx="1106488" cy="1087438"/>
          </a:xfrm>
        </p:spPr>
      </p:pic>
      <p:pic>
        <p:nvPicPr>
          <p:cNvPr id="22" name="Picture Placeholder 21"/>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861" b="861"/>
          <a:stretch>
            <a:fillRect/>
          </a:stretch>
        </p:blipFill>
        <p:spPr>
          <a:xfrm>
            <a:off x="457200" y="4572000"/>
            <a:ext cx="1106488" cy="1087438"/>
          </a:xfrm>
        </p:spPr>
      </p:pic>
      <p:sp>
        <p:nvSpPr>
          <p:cNvPr id="7" name="Content Placeholder 6"/>
          <p:cNvSpPr>
            <a:spLocks noGrp="1"/>
          </p:cNvSpPr>
          <p:nvPr>
            <p:ph sz="quarter" idx="22"/>
          </p:nvPr>
        </p:nvSpPr>
        <p:spPr>
          <a:xfrm>
            <a:off x="1905000" y="2243328"/>
            <a:ext cx="6510528" cy="182880"/>
          </a:xfrm>
        </p:spPr>
        <p:txBody>
          <a:bodyPr/>
          <a:lstStyle/>
          <a:p>
            <a:r>
              <a:rPr lang="en-US" dirty="0"/>
              <a:t>CO-FOUNDER / TEAM MEMBER</a:t>
            </a:r>
          </a:p>
        </p:txBody>
      </p:sp>
      <p:sp>
        <p:nvSpPr>
          <p:cNvPr id="8" name="Text Placeholder 7"/>
          <p:cNvSpPr>
            <a:spLocks noGrp="1"/>
          </p:cNvSpPr>
          <p:nvPr>
            <p:ph type="body" sz="quarter" idx="23"/>
          </p:nvPr>
        </p:nvSpPr>
        <p:spPr>
          <a:xfrm>
            <a:off x="1905000" y="2444496"/>
            <a:ext cx="6510528" cy="832104"/>
          </a:xfrm>
        </p:spPr>
        <p:txBody>
          <a:bodyPr/>
          <a:lstStyle/>
          <a:p>
            <a:r>
              <a:rPr lang="en-US" dirty="0"/>
              <a:t>Stacie works as a Business Process Analyst, helping business folks improve and automate their processes. She was brought into this madness by </a:t>
            </a:r>
            <a:r>
              <a:rPr lang="en-US" dirty="0" err="1"/>
              <a:t>Awais</a:t>
            </a:r>
            <a:r>
              <a:rPr lang="en-US" dirty="0"/>
              <a:t> and then recruited the rest of the team. Stacie likes big dogs and she cannot lie!</a:t>
            </a:r>
          </a:p>
        </p:txBody>
      </p:sp>
      <p:sp>
        <p:nvSpPr>
          <p:cNvPr id="9" name="Text Placeholder 8"/>
          <p:cNvSpPr>
            <a:spLocks noGrp="1"/>
          </p:cNvSpPr>
          <p:nvPr>
            <p:ph type="body" sz="quarter" idx="24"/>
          </p:nvPr>
        </p:nvSpPr>
        <p:spPr>
          <a:xfrm>
            <a:off x="1905000" y="3432048"/>
            <a:ext cx="6510528" cy="182880"/>
          </a:xfrm>
        </p:spPr>
        <p:txBody>
          <a:bodyPr/>
          <a:lstStyle/>
          <a:p>
            <a:r>
              <a:rPr lang="en-US" dirty="0"/>
              <a:t>TEAM MEMBER</a:t>
            </a:r>
          </a:p>
        </p:txBody>
      </p:sp>
      <p:sp>
        <p:nvSpPr>
          <p:cNvPr id="10" name="Text Placeholder 9"/>
          <p:cNvSpPr>
            <a:spLocks noGrp="1"/>
          </p:cNvSpPr>
          <p:nvPr>
            <p:ph type="body" sz="quarter" idx="25"/>
          </p:nvPr>
        </p:nvSpPr>
        <p:spPr>
          <a:xfrm>
            <a:off x="1905000" y="3633216"/>
            <a:ext cx="6510528" cy="786384"/>
          </a:xfrm>
        </p:spPr>
        <p:txBody>
          <a:bodyPr/>
          <a:lstStyle/>
          <a:p>
            <a:r>
              <a:rPr lang="en-US" dirty="0"/>
              <a:t>Jason is currently an SVP in Global Corporate Trust Services living the dream in the big apple. He’s our veteran business line guy on this team and is also a talented photographer. Jason like many New Yorkers is perpetually busy.</a:t>
            </a:r>
          </a:p>
        </p:txBody>
      </p:sp>
      <p:sp>
        <p:nvSpPr>
          <p:cNvPr id="11" name="Text Placeholder 10"/>
          <p:cNvSpPr>
            <a:spLocks noGrp="1"/>
          </p:cNvSpPr>
          <p:nvPr>
            <p:ph type="body" sz="quarter" idx="26"/>
          </p:nvPr>
        </p:nvSpPr>
        <p:spPr>
          <a:xfrm>
            <a:off x="1905000" y="4629912"/>
            <a:ext cx="6510528" cy="182880"/>
          </a:xfrm>
        </p:spPr>
        <p:txBody>
          <a:bodyPr/>
          <a:lstStyle/>
          <a:p>
            <a:r>
              <a:rPr lang="en-US" dirty="0"/>
              <a:t>TEAM MEMBER</a:t>
            </a:r>
          </a:p>
        </p:txBody>
      </p:sp>
      <p:sp>
        <p:nvSpPr>
          <p:cNvPr id="12" name="Text Placeholder 11"/>
          <p:cNvSpPr>
            <a:spLocks noGrp="1"/>
          </p:cNvSpPr>
          <p:nvPr>
            <p:ph type="body" sz="quarter" idx="27"/>
          </p:nvPr>
        </p:nvSpPr>
        <p:spPr>
          <a:xfrm>
            <a:off x="1905000" y="4840224"/>
            <a:ext cx="6510528" cy="798576"/>
          </a:xfrm>
        </p:spPr>
        <p:txBody>
          <a:bodyPr/>
          <a:lstStyle/>
          <a:p>
            <a:r>
              <a:rPr lang="en-US" dirty="0" err="1"/>
              <a:t>Ziad</a:t>
            </a:r>
            <a:r>
              <a:rPr lang="en-US" dirty="0"/>
              <a:t> works with Stacie as a Business Process Analyst. He is super keen on massaging data into views that his business clients find valuable. </a:t>
            </a:r>
            <a:r>
              <a:rPr lang="en-US" dirty="0" err="1"/>
              <a:t>Ziad</a:t>
            </a:r>
            <a:r>
              <a:rPr lang="en-US" dirty="0"/>
              <a:t> also dotes on his wife and son, and enjoys spending time building his pipes at the local gym.</a:t>
            </a:r>
          </a:p>
        </p:txBody>
      </p:sp>
      <p:sp>
        <p:nvSpPr>
          <p:cNvPr id="13" name="Text Placeholder 12"/>
          <p:cNvSpPr>
            <a:spLocks noGrp="1"/>
          </p:cNvSpPr>
          <p:nvPr>
            <p:ph type="body" sz="quarter" idx="28"/>
          </p:nvPr>
        </p:nvSpPr>
        <p:spPr>
          <a:xfrm>
            <a:off x="1901952" y="1045464"/>
            <a:ext cx="6510528" cy="182880"/>
          </a:xfrm>
        </p:spPr>
        <p:txBody>
          <a:bodyPr/>
          <a:lstStyle/>
          <a:p>
            <a:r>
              <a:rPr lang="en-US" dirty="0"/>
              <a:t>FOUNDER</a:t>
            </a:r>
          </a:p>
        </p:txBody>
      </p:sp>
      <p:sp>
        <p:nvSpPr>
          <p:cNvPr id="14" name="Text Placeholder 13"/>
          <p:cNvSpPr>
            <a:spLocks noGrp="1"/>
          </p:cNvSpPr>
          <p:nvPr>
            <p:ph type="body" sz="quarter" idx="29"/>
          </p:nvPr>
        </p:nvSpPr>
        <p:spPr>
          <a:xfrm>
            <a:off x="1901952" y="1246632"/>
            <a:ext cx="6510528" cy="810768"/>
          </a:xfrm>
        </p:spPr>
        <p:txBody>
          <a:bodyPr/>
          <a:lstStyle/>
          <a:p>
            <a:r>
              <a:rPr lang="en-US" dirty="0" err="1"/>
              <a:t>Awais</a:t>
            </a:r>
            <a:r>
              <a:rPr lang="en-US" dirty="0"/>
              <a:t> is a current BPM Architect for TOS and the brain child of this big idea. He is so good at delegating tasks, one might wonder if he does any actual work himself. </a:t>
            </a:r>
            <a:r>
              <a:rPr lang="en-US" dirty="0" err="1"/>
              <a:t>Awais</a:t>
            </a:r>
            <a:r>
              <a:rPr lang="en-US" dirty="0"/>
              <a:t> likes long walks on the beach and sharing coffee with friends.</a:t>
            </a:r>
          </a:p>
        </p:txBody>
      </p:sp>
      <p:sp>
        <p:nvSpPr>
          <p:cNvPr id="23" name="TextBox 22"/>
          <p:cNvSpPr txBox="1"/>
          <p:nvPr/>
        </p:nvSpPr>
        <p:spPr>
          <a:xfrm>
            <a:off x="457200" y="5791200"/>
            <a:ext cx="8077200" cy="276999"/>
          </a:xfrm>
          <a:prstGeom prst="rect">
            <a:avLst/>
          </a:prstGeom>
          <a:noFill/>
        </p:spPr>
        <p:txBody>
          <a:bodyPr wrap="square" rtlCol="0">
            <a:spAutoFit/>
          </a:bodyPr>
          <a:lstStyle/>
          <a:p>
            <a:r>
              <a:rPr lang="en-US" sz="1200" dirty="0"/>
              <a:t>Note: </a:t>
            </a:r>
            <a:r>
              <a:rPr lang="en-US" sz="1200"/>
              <a:t>Shahid </a:t>
            </a:r>
            <a:r>
              <a:rPr lang="en-US" sz="1200" smtClean="0"/>
              <a:t>Afzal </a:t>
            </a:r>
            <a:r>
              <a:rPr lang="en-US" sz="1200" dirty="0"/>
              <a:t>is not pictured here, because he doesn’t have a picture on </a:t>
            </a:r>
            <a:r>
              <a:rPr lang="en-US" sz="1200" dirty="0" err="1"/>
              <a:t>USBnet</a:t>
            </a:r>
            <a:r>
              <a:rPr lang="en-US" sz="1200" dirty="0"/>
              <a:t>. He’s a super nice guy though! </a:t>
            </a:r>
          </a:p>
        </p:txBody>
      </p:sp>
    </p:spTree>
    <p:extLst>
      <p:ext uri="{BB962C8B-B14F-4D97-AF65-F5344CB8AC3E}">
        <p14:creationId xmlns:p14="http://schemas.microsoft.com/office/powerpoint/2010/main" val="1452517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PROBLEM / OPPORTUNITY</a:t>
            </a:r>
          </a:p>
        </p:txBody>
      </p:sp>
      <p:sp>
        <p:nvSpPr>
          <p:cNvPr id="3" name="Content Placeholder 2"/>
          <p:cNvSpPr>
            <a:spLocks noGrp="1"/>
          </p:cNvSpPr>
          <p:nvPr>
            <p:ph idx="1"/>
          </p:nvPr>
        </p:nvSpPr>
        <p:spPr>
          <a:xfrm>
            <a:off x="457200" y="1371600"/>
            <a:ext cx="8229600" cy="4571999"/>
          </a:xfrm>
        </p:spPr>
        <p:txBody>
          <a:bodyPr/>
          <a:lstStyle/>
          <a:p>
            <a:r>
              <a:rPr lang="en-US" b="1" dirty="0"/>
              <a:t>Problem: </a:t>
            </a:r>
          </a:p>
          <a:p>
            <a:pPr lvl="1"/>
            <a:r>
              <a:rPr lang="en-US" dirty="0"/>
              <a:t>The problem that this team sees is that there is not a clear path from the business to technology when it comes to solving problems or issues, or exploring solution ideas.</a:t>
            </a:r>
          </a:p>
          <a:p>
            <a:r>
              <a:rPr lang="en-US" b="1" dirty="0"/>
              <a:t>Opportunity: </a:t>
            </a:r>
          </a:p>
          <a:p>
            <a:pPr lvl="1"/>
            <a:r>
              <a:rPr lang="en-US" dirty="0"/>
              <a:t>The opportunity we see is to provide a one stop shop for problems and solution ideas, which may mean leveraging some of the existing tools, and refining those or the process around it. </a:t>
            </a:r>
          </a:p>
        </p:txBody>
      </p:sp>
      <p:sp>
        <p:nvSpPr>
          <p:cNvPr id="4" name="Text Placeholder 3"/>
          <p:cNvSpPr>
            <a:spLocks noGrp="1"/>
          </p:cNvSpPr>
          <p:nvPr>
            <p:ph type="body" idx="10"/>
          </p:nvPr>
        </p:nvSpPr>
        <p:spPr>
          <a:xfrm>
            <a:off x="428105" y="579438"/>
            <a:ext cx="8229600" cy="639762"/>
          </a:xfrm>
        </p:spPr>
        <p:txBody>
          <a:bodyPr/>
          <a:lstStyle/>
          <a:p>
            <a:r>
              <a:rPr lang="en-US" dirty="0"/>
              <a:t>Most bankers don’t know where to go with problems or ideas! </a:t>
            </a:r>
          </a:p>
        </p:txBody>
      </p:sp>
    </p:spTree>
    <p:extLst>
      <p:ext uri="{BB962C8B-B14F-4D97-AF65-F5344CB8AC3E}">
        <p14:creationId xmlns:p14="http://schemas.microsoft.com/office/powerpoint/2010/main" val="189368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CUSTOMERS</a:t>
            </a:r>
          </a:p>
        </p:txBody>
      </p:sp>
      <p:sp>
        <p:nvSpPr>
          <p:cNvPr id="3" name="Content Placeholder 2"/>
          <p:cNvSpPr>
            <a:spLocks noGrp="1"/>
          </p:cNvSpPr>
          <p:nvPr>
            <p:ph idx="1"/>
          </p:nvPr>
        </p:nvSpPr>
        <p:spPr>
          <a:xfrm>
            <a:off x="457200" y="1371600"/>
            <a:ext cx="8229600" cy="4571999"/>
          </a:xfrm>
        </p:spPr>
        <p:txBody>
          <a:bodyPr/>
          <a:lstStyle/>
          <a:p>
            <a:r>
              <a:rPr lang="en-US" b="1" dirty="0"/>
              <a:t>Primary</a:t>
            </a:r>
            <a:r>
              <a:rPr lang="en-US" dirty="0"/>
              <a:t> = US Bank Business Line</a:t>
            </a:r>
          </a:p>
          <a:p>
            <a:pPr lvl="1"/>
            <a:r>
              <a:rPr lang="en-US" dirty="0"/>
              <a:t>Everyone has the problem of not really knowing where to go with an issue or solution idea. </a:t>
            </a:r>
          </a:p>
          <a:p>
            <a:pPr lvl="1"/>
            <a:r>
              <a:rPr lang="en-US" dirty="0"/>
              <a:t>The problem is costing the bank valuable resource time whereby instead of the employee doing their daily job, they’ve encountered a problem or idea and want to make their job more efficient or less problematic, so now they spend time looking for where to go. </a:t>
            </a:r>
          </a:p>
          <a:p>
            <a:r>
              <a:rPr lang="en-US" b="1" dirty="0"/>
              <a:t>Secondary</a:t>
            </a:r>
            <a:r>
              <a:rPr lang="en-US" dirty="0"/>
              <a:t> = US Bank Customers</a:t>
            </a:r>
          </a:p>
          <a:p>
            <a:pPr lvl="1"/>
            <a:r>
              <a:rPr lang="en-US" dirty="0"/>
              <a:t>If the employees are not operating at their best, then they cannot deliver their best to our customers.</a:t>
            </a:r>
          </a:p>
          <a:p>
            <a:pPr lvl="1"/>
            <a:endParaRPr lang="en-US" dirty="0"/>
          </a:p>
        </p:txBody>
      </p:sp>
      <p:sp>
        <p:nvSpPr>
          <p:cNvPr id="4" name="Text Placeholder 3"/>
          <p:cNvSpPr>
            <a:spLocks noGrp="1"/>
          </p:cNvSpPr>
          <p:nvPr>
            <p:ph type="body" idx="10"/>
          </p:nvPr>
        </p:nvSpPr>
        <p:spPr>
          <a:xfrm>
            <a:off x="457200" y="579438"/>
            <a:ext cx="8229600" cy="639762"/>
          </a:xfrm>
        </p:spPr>
        <p:txBody>
          <a:bodyPr/>
          <a:lstStyle/>
          <a:p>
            <a:r>
              <a:rPr lang="en-US" sz="1800" dirty="0"/>
              <a:t>Everyone; the problem doesn’t discriminate and neither does our solution</a:t>
            </a:r>
          </a:p>
        </p:txBody>
      </p:sp>
    </p:spTree>
    <p:extLst>
      <p:ext uri="{BB962C8B-B14F-4D97-AF65-F5344CB8AC3E}">
        <p14:creationId xmlns:p14="http://schemas.microsoft.com/office/powerpoint/2010/main" val="49904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a:lstStyle/>
          <a:p>
            <a:r>
              <a:rPr lang="en-US" dirty="0"/>
              <a:t>We believe by creating a cohesive and collaborative solution, where the business and technology can come together, we can drive greater problem solving and implementation of ideas.</a:t>
            </a: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spTree>
    <p:extLst>
      <p:ext uri="{BB962C8B-B14F-4D97-AF65-F5344CB8AC3E}">
        <p14:creationId xmlns:p14="http://schemas.microsoft.com/office/powerpoint/2010/main" val="1391282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This problem is worth solving, because it directly correlates to our strategy where we need to continually improve the way in which we work today.</a:t>
            </a:r>
          </a:p>
          <a:p>
            <a:r>
              <a:rPr lang="en-US" dirty="0"/>
              <a:t>We now also have Yammer and other workplace tools we didn’t have before, which can help us reach more employees than before.</a:t>
            </a:r>
          </a:p>
          <a:p>
            <a:r>
              <a:rPr lang="en-US" dirty="0"/>
              <a:t>We are not aware of any internal projects or efforts addressing this problem, but we do know that each business line has it’s own approach to maintaining their own procedures and process collateral.</a:t>
            </a:r>
          </a:p>
        </p:txBody>
      </p:sp>
      <p:sp>
        <p:nvSpPr>
          <p:cNvPr id="4" name="Text Placeholder 3"/>
          <p:cNvSpPr>
            <a:spLocks noGrp="1"/>
          </p:cNvSpPr>
          <p:nvPr>
            <p:ph type="body" idx="10"/>
          </p:nvPr>
        </p:nvSpPr>
        <p:spPr>
          <a:xfrm>
            <a:off x="457200" y="579438"/>
            <a:ext cx="8229600" cy="639762"/>
          </a:xfrm>
        </p:spPr>
        <p:txBody>
          <a:bodyPr/>
          <a:lstStyle/>
          <a:p>
            <a:r>
              <a:rPr lang="en-US" dirty="0"/>
              <a:t>Internal</a:t>
            </a:r>
          </a:p>
        </p:txBody>
      </p:sp>
    </p:spTree>
    <p:extLst>
      <p:ext uri="{BB962C8B-B14F-4D97-AF65-F5344CB8AC3E}">
        <p14:creationId xmlns:p14="http://schemas.microsoft.com/office/powerpoint/2010/main" val="1146905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The team believes the toolset available at the bank currently is robust enough to satisfy the need at hand. Therefore, we don’t feel the need to expend effort to review external solutions at this time.</a:t>
            </a:r>
          </a:p>
        </p:txBody>
      </p:sp>
      <p:sp>
        <p:nvSpPr>
          <p:cNvPr id="4" name="Text Placeholder 3"/>
          <p:cNvSpPr>
            <a:spLocks noGrp="1"/>
          </p:cNvSpPr>
          <p:nvPr>
            <p:ph type="body" idx="10"/>
          </p:nvPr>
        </p:nvSpPr>
        <p:spPr>
          <a:xfrm>
            <a:off x="457200" y="579438"/>
            <a:ext cx="8229600" cy="639762"/>
          </a:xfrm>
        </p:spPr>
        <p:txBody>
          <a:bodyPr/>
          <a:lstStyle/>
          <a:p>
            <a:r>
              <a:rPr lang="en-US" dirty="0"/>
              <a:t>External</a:t>
            </a:r>
          </a:p>
        </p:txBody>
      </p:sp>
    </p:spTree>
    <p:extLst>
      <p:ext uri="{BB962C8B-B14F-4D97-AF65-F5344CB8AC3E}">
        <p14:creationId xmlns:p14="http://schemas.microsoft.com/office/powerpoint/2010/main" val="1325237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4812" y="4971688"/>
            <a:ext cx="1715691" cy="669414"/>
          </a:xfrm>
          <a:prstGeom prst="rect">
            <a:avLst/>
          </a:prstGeom>
          <a:noFill/>
        </p:spPr>
        <p:txBody>
          <a:bodyPr wrap="square" rtlCol="0">
            <a:spAutoFit/>
          </a:bodyPr>
          <a:lstStyle/>
          <a:p>
            <a:r>
              <a:rPr lang="en-US" sz="1350" dirty="0"/>
              <a:t>Opportunities:</a:t>
            </a:r>
          </a:p>
          <a:p>
            <a:r>
              <a:rPr lang="en-US" sz="1350" dirty="0"/>
              <a:t>- </a:t>
            </a:r>
            <a:r>
              <a:rPr lang="en-US" sz="1050" dirty="0"/>
              <a:t>Ideas and problems occur throughout the day.</a:t>
            </a:r>
          </a:p>
        </p:txBody>
      </p:sp>
      <p:sp>
        <p:nvSpPr>
          <p:cNvPr id="5" name="TextBox 4"/>
          <p:cNvSpPr txBox="1"/>
          <p:nvPr/>
        </p:nvSpPr>
        <p:spPr>
          <a:xfrm>
            <a:off x="2457450" y="4962603"/>
            <a:ext cx="1983005" cy="830997"/>
          </a:xfrm>
          <a:prstGeom prst="rect">
            <a:avLst/>
          </a:prstGeom>
          <a:noFill/>
        </p:spPr>
        <p:txBody>
          <a:bodyPr wrap="square" rtlCol="0">
            <a:spAutoFit/>
          </a:bodyPr>
          <a:lstStyle/>
          <a:p>
            <a:r>
              <a:rPr lang="en-US" sz="1350" dirty="0"/>
              <a:t>Opportunities:</a:t>
            </a:r>
          </a:p>
          <a:p>
            <a:r>
              <a:rPr lang="en-US" sz="1350" dirty="0"/>
              <a:t>- </a:t>
            </a:r>
            <a:r>
              <a:rPr lang="en-US" sz="1050" dirty="0"/>
              <a:t>Depending upon where Natalie works, she can get a myriad of options to pursue.</a:t>
            </a:r>
          </a:p>
        </p:txBody>
      </p:sp>
      <p:sp>
        <p:nvSpPr>
          <p:cNvPr id="6" name="TextBox 5"/>
          <p:cNvSpPr txBox="1"/>
          <p:nvPr/>
        </p:nvSpPr>
        <p:spPr>
          <a:xfrm>
            <a:off x="6614826" y="4916435"/>
            <a:ext cx="1771650" cy="784830"/>
          </a:xfrm>
          <a:prstGeom prst="rect">
            <a:avLst/>
          </a:prstGeom>
          <a:noFill/>
        </p:spPr>
        <p:txBody>
          <a:bodyPr wrap="square" rtlCol="0">
            <a:spAutoFit/>
          </a:bodyPr>
          <a:lstStyle/>
          <a:p>
            <a:r>
              <a:rPr lang="en-US" sz="1350" dirty="0"/>
              <a:t>Opportunities:</a:t>
            </a:r>
          </a:p>
          <a:p>
            <a:r>
              <a:rPr lang="en-US" sz="1050" dirty="0"/>
              <a:t>- When ideas cannot be easily shared then they are learned to be stifled.</a:t>
            </a:r>
          </a:p>
        </p:txBody>
      </p:sp>
      <p:sp>
        <p:nvSpPr>
          <p:cNvPr id="7" name="TextBox 6"/>
          <p:cNvSpPr txBox="1"/>
          <p:nvPr/>
        </p:nvSpPr>
        <p:spPr>
          <a:xfrm>
            <a:off x="4734734" y="4916436"/>
            <a:ext cx="1715691" cy="715581"/>
          </a:xfrm>
          <a:prstGeom prst="rect">
            <a:avLst/>
          </a:prstGeom>
          <a:noFill/>
        </p:spPr>
        <p:txBody>
          <a:bodyPr wrap="square" rtlCol="0">
            <a:spAutoFit/>
          </a:bodyPr>
          <a:lstStyle/>
          <a:p>
            <a:r>
              <a:rPr lang="en-US" sz="1350" dirty="0"/>
              <a:t>Opportunities:</a:t>
            </a:r>
          </a:p>
          <a:p>
            <a:r>
              <a:rPr lang="en-US" sz="1350" dirty="0"/>
              <a:t>- </a:t>
            </a:r>
            <a:r>
              <a:rPr lang="en-US" sz="1050" dirty="0"/>
              <a:t>Frustration can lead to job dissatisfaction</a:t>
            </a:r>
            <a:r>
              <a:rPr lang="en-US" sz="1350" dirty="0"/>
              <a:t>.</a:t>
            </a:r>
            <a:endParaRPr lang="en-US" sz="1050" dirty="0"/>
          </a:p>
        </p:txBody>
      </p:sp>
      <p:sp>
        <p:nvSpPr>
          <p:cNvPr id="10" name="TextBox 9"/>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61744" y="3028950"/>
            <a:ext cx="1476701" cy="1155434"/>
          </a:xfrm>
          <a:prstGeom prst="rect">
            <a:avLst/>
          </a:prstGeom>
        </p:spPr>
      </p:pic>
      <p:sp>
        <p:nvSpPr>
          <p:cNvPr id="3" name="TextBox 2"/>
          <p:cNvSpPr txBox="1"/>
          <p:nvPr/>
        </p:nvSpPr>
        <p:spPr>
          <a:xfrm>
            <a:off x="671962" y="2682929"/>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23807" y="2982008"/>
            <a:ext cx="953690" cy="151982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7927" y="3331907"/>
            <a:ext cx="1361670" cy="1359944"/>
          </a:xfrm>
          <a:prstGeom prst="rect">
            <a:avLst/>
          </a:prstGeom>
        </p:spPr>
      </p:pic>
      <p:sp>
        <p:nvSpPr>
          <p:cNvPr id="13" name="TextBox 12"/>
          <p:cNvSpPr txBox="1"/>
          <p:nvPr/>
        </p:nvSpPr>
        <p:spPr>
          <a:xfrm>
            <a:off x="6586347" y="2209167"/>
            <a:ext cx="2100453" cy="646331"/>
          </a:xfrm>
          <a:prstGeom prst="rect">
            <a:avLst/>
          </a:prstGeom>
          <a:noFill/>
        </p:spPr>
        <p:txBody>
          <a:bodyPr wrap="square" rtlCol="0">
            <a:spAutoFit/>
          </a:bodyPr>
          <a:lstStyle/>
          <a:p>
            <a:r>
              <a:rPr lang="en-US" sz="900" dirty="0"/>
              <a:t>Natalie gives up and goes back to work. If she thinks of it again, she’ll ask her manager or co-workers if they know.</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803230" y="3315276"/>
            <a:ext cx="1222571" cy="1355660"/>
          </a:xfrm>
          <a:prstGeom prst="rect">
            <a:avLst/>
          </a:prstGeom>
        </p:spPr>
      </p:pic>
      <p:sp>
        <p:nvSpPr>
          <p:cNvPr id="15" name="TextBox 14"/>
          <p:cNvSpPr txBox="1"/>
          <p:nvPr/>
        </p:nvSpPr>
        <p:spPr>
          <a:xfrm>
            <a:off x="4638020" y="2419850"/>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p:cNvSpPr txBox="1"/>
          <p:nvPr/>
        </p:nvSpPr>
        <p:spPr>
          <a:xfrm>
            <a:off x="2661744" y="2302306"/>
            <a:ext cx="1553601"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18" name="Rectangle 17"/>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607029" y="4145317"/>
            <a:ext cx="7879556"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607830" y="456419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2446696" y="423845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4441256" y="4003142"/>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6615627" y="433660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Tree>
    <p:extLst>
      <p:ext uri="{BB962C8B-B14F-4D97-AF65-F5344CB8AC3E}">
        <p14:creationId xmlns:p14="http://schemas.microsoft.com/office/powerpoint/2010/main" val="30796976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684" y="4995423"/>
            <a:ext cx="1715691" cy="830997"/>
          </a:xfrm>
          <a:prstGeom prst="rect">
            <a:avLst/>
          </a:prstGeom>
          <a:noFill/>
        </p:spPr>
        <p:txBody>
          <a:bodyPr wrap="square" rtlCol="0">
            <a:spAutoFit/>
          </a:bodyPr>
          <a:lstStyle/>
          <a:p>
            <a:r>
              <a:rPr lang="en-US" sz="1350" dirty="0"/>
              <a:t>Opportunities:</a:t>
            </a:r>
          </a:p>
          <a:p>
            <a:r>
              <a:rPr lang="en-US" sz="1350" dirty="0"/>
              <a:t>- </a:t>
            </a:r>
            <a:r>
              <a:rPr lang="en-US" sz="1050" dirty="0"/>
              <a:t>Ideas and problems occur throughout the day. This is natural.</a:t>
            </a:r>
          </a:p>
        </p:txBody>
      </p:sp>
      <p:sp>
        <p:nvSpPr>
          <p:cNvPr id="5" name="TextBox 4"/>
          <p:cNvSpPr txBox="1"/>
          <p:nvPr/>
        </p:nvSpPr>
        <p:spPr>
          <a:xfrm>
            <a:off x="2094949" y="4995423"/>
            <a:ext cx="1676951" cy="830997"/>
          </a:xfrm>
          <a:prstGeom prst="rect">
            <a:avLst/>
          </a:prstGeom>
          <a:noFill/>
        </p:spPr>
        <p:txBody>
          <a:bodyPr wrap="square" rtlCol="0">
            <a:spAutoFit/>
          </a:bodyPr>
          <a:lstStyle/>
          <a:p>
            <a:r>
              <a:rPr lang="en-US" sz="1350" dirty="0"/>
              <a:t>Opportunities:</a:t>
            </a:r>
          </a:p>
          <a:p>
            <a:r>
              <a:rPr lang="en-US" sz="1350" dirty="0"/>
              <a:t>- </a:t>
            </a:r>
            <a:r>
              <a:rPr lang="en-US" sz="1050" dirty="0"/>
              <a:t>Marketing for One Bridge will be multi channel and recurring.</a:t>
            </a:r>
          </a:p>
        </p:txBody>
      </p:sp>
      <p:sp>
        <p:nvSpPr>
          <p:cNvPr id="6" name="TextBox 5"/>
          <p:cNvSpPr txBox="1"/>
          <p:nvPr/>
        </p:nvSpPr>
        <p:spPr>
          <a:xfrm>
            <a:off x="5780293" y="4973503"/>
            <a:ext cx="1671827" cy="946413"/>
          </a:xfrm>
          <a:prstGeom prst="rect">
            <a:avLst/>
          </a:prstGeom>
          <a:noFill/>
        </p:spPr>
        <p:txBody>
          <a:bodyPr wrap="square" rtlCol="0">
            <a:spAutoFit/>
          </a:bodyPr>
          <a:lstStyle/>
          <a:p>
            <a:r>
              <a:rPr lang="en-US" sz="1350" dirty="0"/>
              <a:t>Opportunities:</a:t>
            </a:r>
          </a:p>
          <a:p>
            <a:r>
              <a:rPr lang="en-US" sz="1050" dirty="0"/>
              <a:t>- Having a dedicated team with varied experiences working together is optimal.</a:t>
            </a:r>
          </a:p>
        </p:txBody>
      </p:sp>
      <p:sp>
        <p:nvSpPr>
          <p:cNvPr id="7" name="TextBox 6"/>
          <p:cNvSpPr txBox="1"/>
          <p:nvPr/>
        </p:nvSpPr>
        <p:spPr>
          <a:xfrm>
            <a:off x="3839216" y="4987815"/>
            <a:ext cx="1787230" cy="830997"/>
          </a:xfrm>
          <a:prstGeom prst="rect">
            <a:avLst/>
          </a:prstGeom>
          <a:noFill/>
        </p:spPr>
        <p:txBody>
          <a:bodyPr wrap="square" rtlCol="0">
            <a:spAutoFit/>
          </a:bodyPr>
          <a:lstStyle/>
          <a:p>
            <a:r>
              <a:rPr lang="en-US" sz="1350" dirty="0"/>
              <a:t>Opportunities:</a:t>
            </a:r>
          </a:p>
          <a:p>
            <a:r>
              <a:rPr lang="en-US" sz="1350" dirty="0"/>
              <a:t>- </a:t>
            </a:r>
            <a:r>
              <a:rPr lang="en-US" sz="1050" dirty="0"/>
              <a:t>Feeling heard and being able to share ideas offers job satisfaction.</a:t>
            </a:r>
          </a:p>
        </p:txBody>
      </p:sp>
      <p:sp>
        <p:nvSpPr>
          <p:cNvPr id="10" name="TextBox 9"/>
          <p:cNvSpPr txBox="1"/>
          <p:nvPr/>
        </p:nvSpPr>
        <p:spPr>
          <a:xfrm>
            <a:off x="2356925" y="1115157"/>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669059" y="1114016"/>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81272" y="3397759"/>
            <a:ext cx="1365412" cy="1068356"/>
          </a:xfrm>
          <a:prstGeom prst="rect">
            <a:avLst/>
          </a:prstGeom>
        </p:spPr>
      </p:pic>
      <p:sp>
        <p:nvSpPr>
          <p:cNvPr id="3" name="TextBox 2"/>
          <p:cNvSpPr txBox="1"/>
          <p:nvPr/>
        </p:nvSpPr>
        <p:spPr>
          <a:xfrm>
            <a:off x="350684" y="2682929"/>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3331907"/>
            <a:ext cx="1361670" cy="1359944"/>
          </a:xfrm>
          <a:prstGeom prst="rect">
            <a:avLst/>
          </a:prstGeom>
        </p:spPr>
      </p:pic>
      <p:sp>
        <p:nvSpPr>
          <p:cNvPr id="13" name="TextBox 12"/>
          <p:cNvSpPr txBox="1"/>
          <p:nvPr/>
        </p:nvSpPr>
        <p:spPr>
          <a:xfrm>
            <a:off x="5814823" y="2367118"/>
            <a:ext cx="1464659" cy="1061829"/>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p>
        </p:txBody>
      </p:sp>
      <p:sp>
        <p:nvSpPr>
          <p:cNvPr id="15" name="TextBox 14"/>
          <p:cNvSpPr txBox="1"/>
          <p:nvPr/>
        </p:nvSpPr>
        <p:spPr>
          <a:xfrm>
            <a:off x="3832072" y="2427025"/>
            <a:ext cx="1621115" cy="646331"/>
          </a:xfrm>
          <a:prstGeom prst="rect">
            <a:avLst/>
          </a:prstGeom>
          <a:noFill/>
        </p:spPr>
        <p:txBody>
          <a:bodyPr wrap="square" rtlCol="0">
            <a:spAutoFit/>
          </a:bodyPr>
          <a:lstStyle/>
          <a:p>
            <a:r>
              <a:rPr lang="en-US" sz="900" dirty="0"/>
              <a:t>The One Bridge site and problem or idea entry is easy and intuitive leaving Natalie feel satisfied.</a:t>
            </a:r>
          </a:p>
        </p:txBody>
      </p:sp>
      <p:sp>
        <p:nvSpPr>
          <p:cNvPr id="16" name="TextBox 15"/>
          <p:cNvSpPr txBox="1"/>
          <p:nvPr/>
        </p:nvSpPr>
        <p:spPr>
          <a:xfrm>
            <a:off x="2115837" y="2701967"/>
            <a:ext cx="1553601" cy="507831"/>
          </a:xfrm>
          <a:prstGeom prst="rect">
            <a:avLst/>
          </a:prstGeom>
          <a:noFill/>
        </p:spPr>
        <p:txBody>
          <a:bodyPr wrap="square" rtlCol="0">
            <a:spAutoFit/>
          </a:bodyPr>
          <a:lstStyle/>
          <a:p>
            <a:r>
              <a:rPr lang="en-US" sz="900" dirty="0"/>
              <a:t>She has learned about One Bridge recently and goes there with her idea.</a:t>
            </a:r>
          </a:p>
        </p:txBody>
      </p:sp>
      <p:sp>
        <p:nvSpPr>
          <p:cNvPr id="18" name="Rectangle 17"/>
          <p:cNvSpPr/>
          <p:nvPr/>
        </p:nvSpPr>
        <p:spPr>
          <a:xfrm rot="20788290">
            <a:off x="-43180" y="1118166"/>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350684" y="4145317"/>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456419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1891950" y="4241008"/>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3861448" y="4075239"/>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5815624" y="453320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84932" y="3217949"/>
            <a:ext cx="1568255" cy="793929"/>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722145" y="3551910"/>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2444188"/>
            <a:ext cx="1121930" cy="1684580"/>
          </a:xfrm>
          <a:prstGeom prst="rect">
            <a:avLst/>
          </a:prstGeom>
        </p:spPr>
      </p:pic>
      <p:sp>
        <p:nvSpPr>
          <p:cNvPr id="29" name="TextBox 28"/>
          <p:cNvSpPr txBox="1"/>
          <p:nvPr/>
        </p:nvSpPr>
        <p:spPr>
          <a:xfrm>
            <a:off x="7507453" y="1875763"/>
            <a:ext cx="1490118" cy="507831"/>
          </a:xfrm>
          <a:prstGeom prst="rect">
            <a:avLst/>
          </a:prstGeom>
          <a:noFill/>
        </p:spPr>
        <p:txBody>
          <a:bodyPr wrap="square" rtlCol="0">
            <a:spAutoFit/>
          </a:bodyPr>
          <a:lstStyle/>
          <a:p>
            <a:r>
              <a:rPr lang="en-US" sz="900" dirty="0"/>
              <a:t>Natalie has a solution now where here idea can take flight.</a:t>
            </a:r>
          </a:p>
        </p:txBody>
      </p:sp>
      <p:sp>
        <p:nvSpPr>
          <p:cNvPr id="31" name="TextBox 30"/>
          <p:cNvSpPr txBox="1"/>
          <p:nvPr/>
        </p:nvSpPr>
        <p:spPr>
          <a:xfrm>
            <a:off x="7486650" y="4965633"/>
            <a:ext cx="1510921" cy="946413"/>
          </a:xfrm>
          <a:prstGeom prst="rect">
            <a:avLst/>
          </a:prstGeom>
          <a:noFill/>
        </p:spPr>
        <p:txBody>
          <a:bodyPr wrap="square" rtlCol="0">
            <a:spAutoFit/>
          </a:bodyPr>
          <a:lstStyle/>
          <a:p>
            <a:r>
              <a:rPr lang="en-US" sz="1350" dirty="0"/>
              <a:t>Opportunities:</a:t>
            </a:r>
          </a:p>
          <a:p>
            <a:r>
              <a:rPr lang="en-US" sz="1050" dirty="0"/>
              <a:t>- A closing survey should identify further improvements with solution homes.</a:t>
            </a:r>
          </a:p>
        </p:txBody>
      </p:sp>
      <p:sp>
        <p:nvSpPr>
          <p:cNvPr id="33" name="Rectangle 32"/>
          <p:cNvSpPr/>
          <p:nvPr/>
        </p:nvSpPr>
        <p:spPr>
          <a:xfrm>
            <a:off x="7558273" y="41557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spTree>
    <p:extLst>
      <p:ext uri="{BB962C8B-B14F-4D97-AF65-F5344CB8AC3E}">
        <p14:creationId xmlns:p14="http://schemas.microsoft.com/office/powerpoint/2010/main" val="162889813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Props1.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2FCB95-3192-4DE5-831D-4F7A67FDD2AD}">
  <ds:schemaRefs>
    <ds:schemaRef ds:uri="http://schemas.microsoft.com/sharepoint/v3/contenttype/forms"/>
  </ds:schemaRefs>
</ds:datastoreItem>
</file>

<file path=customXml/itemProps3.xml><?xml version="1.0" encoding="utf-8"?>
<ds:datastoreItem xmlns:ds="http://schemas.openxmlformats.org/officeDocument/2006/customXml" ds:itemID="{41387E48-2E3D-4F6B-9440-4E90E77A360A}">
  <ds:schemaRefs>
    <ds:schemaRef ds:uri="http://purl.org/dc/terms/"/>
    <ds:schemaRef ds:uri="http://purl.org/dc/elements/1.1/"/>
    <ds:schemaRef ds:uri="http://schemas.microsoft.com/office/infopath/2007/PartnerControls"/>
    <ds:schemaRef ds:uri="http://purl.org/dc/dcmitype/"/>
    <ds:schemaRef ds:uri="http://www.w3.org/XML/1998/namespace"/>
    <ds:schemaRef ds:uri="75441114-22a6-4eb8-bdc3-1a959dd63168"/>
    <ds:schemaRef ds:uri="http://schemas.microsoft.com/office/2006/documentManagement/types"/>
    <ds:schemaRef ds:uri="http://schemas.openxmlformats.org/package/2006/metadata/core-properties"/>
    <ds:schemaRef ds:uri="abbb206e-8c41-4a1d-88cb-549e53215ac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60023</TotalTime>
  <Words>1522</Words>
  <Application>Microsoft Office PowerPoint</Application>
  <PresentationFormat>On-screen Show (4:3)</PresentationFormat>
  <Paragraphs>149</Paragraphs>
  <Slides>19</Slides>
  <Notes>12</Notes>
  <HiddenSlides>0</HiddenSlides>
  <MMClips>0</MMClips>
  <ScaleCrop>false</ScaleCrop>
  <HeadingPairs>
    <vt:vector size="6" baseType="variant">
      <vt:variant>
        <vt:lpstr>Fonts Used</vt:lpstr>
      </vt:variant>
      <vt:variant>
        <vt:i4>3</vt:i4>
      </vt:variant>
      <vt:variant>
        <vt:lpstr>Theme</vt:lpstr>
      </vt:variant>
      <vt:variant>
        <vt:i4>15</vt:i4>
      </vt:variant>
      <vt:variant>
        <vt:lpstr>Slide Titles</vt:lpstr>
      </vt:variant>
      <vt:variant>
        <vt:i4>19</vt:i4>
      </vt:variant>
    </vt:vector>
  </HeadingPairs>
  <TitlesOfParts>
    <vt:vector size="37" baseType="lpstr">
      <vt:lpstr>Arial</vt:lpstr>
      <vt:lpstr>Arial Narrow</vt:lpstr>
      <vt:lpstr>Calibri</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Business to Technology Bridge</vt:lpstr>
      <vt:lpstr>Crowded House Innovators</vt:lpstr>
      <vt:lpstr>PROBLEM / OPPORTUNITY</vt:lpstr>
      <vt:lpstr>CUSTOMERS</vt:lpstr>
      <vt:lpstr>HUNCH</vt:lpstr>
      <vt:lpstr>MARKET</vt:lpstr>
      <vt:lpstr>MARKET</vt:lpstr>
      <vt:lpstr>PowerPoint Presentation</vt:lpstr>
      <vt:lpstr>PowerPoint Presentation</vt:lpstr>
      <vt:lpstr>One Bridge - from Business to Technology The only place you need to go for turning ideas or problems into future possibilities.</vt:lpstr>
      <vt:lpstr>Leadership Buy in: US Bank initiative inviting business lines leadership to submit business issues.</vt:lpstr>
      <vt:lpstr>Submit Business Issue: Business issue description, attachments. </vt:lpstr>
      <vt:lpstr>Collaboration: Collaboration on business issue between business users, COE, leadership.</vt:lpstr>
      <vt:lpstr>Move on to Ideation: Business issues will be posted as business Challenges in Ideaplace Or Bright Ideas Or CapEx committee can take over.</vt:lpstr>
      <vt:lpstr>Ideas/Solutions for Business Challenge: Several ideas/ solutions can be posted by innovation groups/ TOS teams to solve business issue/challenge.</vt:lpstr>
      <vt:lpstr>Value Propositions</vt:lpstr>
      <vt:lpstr>NEXT STEPS</vt:lpstr>
      <vt:lpstr>Lessons Learned</vt:lpstr>
      <vt:lpstr>PowerPoint Presentation</vt:lpstr>
    </vt:vector>
  </TitlesOfParts>
  <Company>US Bancorp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505</cp:revision>
  <cp:lastPrinted>2018-05-30T19:00:44Z</cp:lastPrinted>
  <dcterms:created xsi:type="dcterms:W3CDTF">2016-06-28T19:54:30Z</dcterms:created>
  <dcterms:modified xsi:type="dcterms:W3CDTF">2018-07-31T06:44:07Z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ies>
</file>